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</p:sldIdLst>
  <p:sldSz cx="6858000" cy="9906000" type="A4"/>
  <p:notesSz cx="6807200" cy="99393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008" y="78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 サブタイトルの書式設定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573264"/>
            <a:ext cx="1157288" cy="12208228"/>
          </a:xfrm>
        </p:spPr>
        <p:txBody>
          <a:bodyPr vert="eaVert"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257175" y="573264"/>
            <a:ext cx="3357563" cy="12208228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257175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2628900" y="3338690"/>
            <a:ext cx="2257425" cy="944280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8" name="フッター プレースホル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3" name="フッター プレースホル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 テキストの書式設定</a:t>
            </a:r>
          </a:p>
        </p:txBody>
      </p:sp>
      <p:sp>
        <p:nvSpPr>
          <p:cNvPr id="5" name="日付プレースホル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 タイトルの書式設定</a:t>
            </a:r>
            <a:endParaRPr kumimoji="1"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BA5196-5EF2-4B99-B972-04E00B7D6E30}" type="datetimeFigureOut">
              <a:rPr kumimoji="1" lang="ja-JP" altLang="en-US" smtClean="0"/>
              <a:pPr/>
              <a:t>2020/12/7</a:t>
            </a:fld>
            <a:endParaRPr kumimoji="1" lang="ja-JP" altLang="en-US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BEA8E7-6CF9-43D2-A471-4F55DC8AC2F1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/>
          <p:cNvGraphicFramePr>
            <a:graphicFrameLocks noGrp="1"/>
          </p:cNvGraphicFramePr>
          <p:nvPr>
            <p:extLst/>
          </p:nvPr>
        </p:nvGraphicFramePr>
        <p:xfrm>
          <a:off x="332656" y="272480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5" name="表 4"/>
          <p:cNvGraphicFramePr>
            <a:graphicFrameLocks noGrp="1"/>
          </p:cNvGraphicFramePr>
          <p:nvPr>
            <p:extLst/>
          </p:nvPr>
        </p:nvGraphicFramePr>
        <p:xfrm>
          <a:off x="2780929" y="272480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6" name="表 5"/>
          <p:cNvGraphicFramePr>
            <a:graphicFrameLocks noGrp="1"/>
          </p:cNvGraphicFramePr>
          <p:nvPr>
            <p:extLst/>
          </p:nvPr>
        </p:nvGraphicFramePr>
        <p:xfrm>
          <a:off x="365951" y="1496616"/>
          <a:ext cx="6120072" cy="5760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440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4320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512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648072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5760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</a:tblGrid>
              <a:tr h="288000">
                <a:tc gridSpan="13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　　　　　　　　</a:t>
                      </a:r>
                      <a:endParaRPr kumimoji="1" lang="ja-JP" altLang="en-US" sz="1500" b="1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受験地コード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8000"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strike="noStrike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平成</a:t>
                      </a:r>
                      <a:endParaRPr kumimoji="1" lang="en-US" altLang="ja-JP" sz="850" strike="noStrike" kern="0" spc="0" baseline="0" dirty="0" smtClean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/>
                      <a:r>
                        <a:rPr kumimoji="1" lang="ja-JP" altLang="en-US" sz="850" kern="0" spc="0" baseline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令和</a:t>
                      </a:r>
                      <a:endParaRPr kumimoji="1" lang="ja-JP" altLang="en-US" sz="850" kern="0" spc="0" baseline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月施行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回理学療法士（作業療法士）</a:t>
                      </a:r>
                      <a:endParaRPr kumimoji="1" lang="en-US" altLang="ja-JP" sz="8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国家試験合格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受験地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850" dirty="0" smtClean="0">
                          <a:latin typeface="ＭＳ 明朝" pitchFamily="17" charset="-128"/>
                          <a:ea typeface="ＭＳ 明朝" pitchFamily="17" charset="-128"/>
                        </a:rPr>
                        <a:t>受験番号</a:t>
                      </a:r>
                      <a:endParaRPr kumimoji="1" lang="ja-JP" altLang="en-US" sz="8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7" name="表 6"/>
          <p:cNvGraphicFramePr>
            <a:graphicFrameLocks noGrp="1"/>
          </p:cNvGraphicFramePr>
          <p:nvPr>
            <p:extLst/>
          </p:nvPr>
        </p:nvGraphicFramePr>
        <p:xfrm>
          <a:off x="305272" y="2720752"/>
          <a:ext cx="6508104" cy="165618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650810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524389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1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～ </a:t>
                      </a:r>
                      <a:r>
                        <a:rPr kumimoji="1" lang="en-US" altLang="ja-JP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4 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の有無について</a:t>
                      </a:r>
                      <a:r>
                        <a:rPr kumimoji="1" lang="ja-JP" altLang="en-US" sz="1050" b="1" u="wavyHeavy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必ず</a:t>
                      </a:r>
                      <a:r>
                        <a:rPr kumimoji="1" lang="ja-JP" altLang="en-US" sz="1050" dirty="0" smtClean="0">
                          <a:latin typeface="ＭＳ 明朝" pitchFamily="17" charset="-128"/>
                          <a:ea typeface="ＭＳ 明朝" pitchFamily="17" charset="-128"/>
                        </a:rPr>
                        <a:t>該当するどちらかを○で囲むこと。</a:t>
                      </a:r>
                      <a:endParaRPr kumimoji="1" lang="en-US" altLang="ja-JP" sz="105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1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罰金以上の刑に処せられたことの有無。（有の場合、その罪、刑及び刑の確定年月日）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50" b="0" dirty="0">
                        <a:latin typeface="+mj-ea"/>
                        <a:ea typeface="+mj-ea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ts val="13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2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spc="-12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理学療法士</a:t>
                      </a:r>
                      <a:r>
                        <a:rPr kumimoji="1" lang="en-US" altLang="ja-JP" sz="1000" spc="-12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1000" spc="-12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作業療法士</a:t>
                      </a:r>
                      <a:r>
                        <a:rPr kumimoji="1" lang="en-US" altLang="ja-JP" sz="1000" spc="-12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r>
                        <a:rPr kumimoji="1" lang="ja-JP" altLang="en-US" sz="1000" spc="-120" baseline="0" dirty="0" smtClean="0">
                          <a:latin typeface="ＭＳ 明朝" pitchFamily="17" charset="-128"/>
                          <a:ea typeface="ＭＳ 明朝" pitchFamily="17" charset="-128"/>
                        </a:rPr>
                        <a:t>の業務に関し犯罪又は不正の行為を行ったことの有無。（有の場合、違反の事実及び年月日）</a:t>
                      </a:r>
                      <a:endParaRPr kumimoji="1" lang="en-US" altLang="ja-JP" sz="1000" spc="-120" baseline="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・・・・・・・・・・・・・・・・・・・・・・・・・・・・・・・・・・・・・・・・</a:t>
                      </a:r>
                      <a:endParaRPr kumimoji="1" lang="ja-JP" altLang="en-US" sz="1000" u="sng" baseline="0" dirty="0">
                        <a:solidFill>
                          <a:schemeClr val="tx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3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出願後の本籍又は氏名の変更の有無。（有の場合、出願時の本籍又は氏名）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dirty="0" smtClean="0">
                          <a:latin typeface="+mj-ea"/>
                          <a:ea typeface="+mj-ea"/>
                        </a:rPr>
                        <a:t>有 ・ 無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dirty="0" smtClean="0">
                          <a:latin typeface="ＭＳ 明朝" pitchFamily="17" charset="-128"/>
                          <a:ea typeface="ＭＳ 明朝" pitchFamily="17" charset="-128"/>
                        </a:rPr>
                        <a:t>　</a:t>
                      </a:r>
                      <a:r>
                        <a:rPr kumimoji="1" lang="ja-JP" altLang="en-US" sz="1050" u="sng" baseline="0" dirty="0" smtClean="0">
                          <a:solidFill>
                            <a:schemeClr val="bg1"/>
                          </a:solidFill>
                          <a:uFill>
                            <a:solidFill>
                              <a:schemeClr val="tx1"/>
                            </a:solidFill>
                          </a:uFill>
                          <a:latin typeface="ＭＳ 明朝" pitchFamily="17" charset="-128"/>
                          <a:ea typeface="ＭＳ 明朝" pitchFamily="17" charset="-128"/>
                        </a:rPr>
                        <a:t>・・・・・・・・・・・・・・・・・・・・・・・・・・・・・・・・・・・・・・・</a:t>
                      </a:r>
                      <a:endParaRPr kumimoji="1" lang="ja-JP" altLang="en-US" sz="105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7265">
                <a:tc>
                  <a:txBody>
                    <a:bodyPr/>
                    <a:lstStyle/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en-US" altLang="ja-JP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4</a:t>
                      </a:r>
                      <a:r>
                        <a:rPr kumimoji="1" lang="ja-JP" altLang="en-US" sz="1000" dirty="0" err="1" smtClean="0">
                          <a:latin typeface="ＭＳ 明朝" pitchFamily="17" charset="-128"/>
                          <a:ea typeface="ＭＳ 明朝" pitchFamily="17" charset="-128"/>
                        </a:rPr>
                        <a:t>．</a:t>
                      </a: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旧姓併記の希望の有無。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>
                        <a:lnSpc>
                          <a:spcPts val="13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　　</a:t>
                      </a:r>
                      <a:r>
                        <a:rPr kumimoji="1" lang="ja-JP" altLang="en-US" sz="1000" b="0" kern="1200" dirty="0" smtClean="0">
                          <a:solidFill>
                            <a:schemeClr val="tx1"/>
                          </a:solidFill>
                          <a:latin typeface="+mj-ea"/>
                          <a:ea typeface="+mn-ea"/>
                          <a:cs typeface="+mn-cs"/>
                        </a:rPr>
                        <a:t>有 ・ 無</a:t>
                      </a:r>
                      <a:endParaRPr kumimoji="1" lang="ja-JP" altLang="en-US" sz="1000" u="sng" baseline="0" dirty="0">
                        <a:solidFill>
                          <a:schemeClr val="bg1"/>
                        </a:solidFill>
                        <a:uFill>
                          <a:solidFill>
                            <a:schemeClr val="tx1"/>
                          </a:solidFill>
                        </a:u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8" name="正方形/長方形 7"/>
          <p:cNvSpPr/>
          <p:nvPr/>
        </p:nvSpPr>
        <p:spPr>
          <a:xfrm>
            <a:off x="260648" y="4376936"/>
            <a:ext cx="590465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 上記により、</a:t>
            </a:r>
            <a:r>
              <a:rPr lang="ja-JP" altLang="en-US" sz="14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理学</a:t>
            </a:r>
            <a:r>
              <a:rPr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療法士（作業療法士）</a:t>
            </a:r>
            <a:r>
              <a:rPr kumimoji="1" lang="ja-JP" altLang="en-US" sz="14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免許を申請します。</a:t>
            </a:r>
            <a:endParaRPr kumimoji="1" lang="en-US" altLang="ja-JP" sz="14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ct val="150000"/>
              </a:lnSpc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9" name="表 8"/>
          <p:cNvGraphicFramePr>
            <a:graphicFrameLocks noGrp="1"/>
          </p:cNvGraphicFramePr>
          <p:nvPr>
            <p:extLst/>
          </p:nvPr>
        </p:nvGraphicFramePr>
        <p:xfrm>
          <a:off x="365951" y="4926773"/>
          <a:ext cx="2124248" cy="314259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14259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>
            <p:extLst/>
          </p:nvPr>
        </p:nvGraphicFramePr>
        <p:xfrm>
          <a:off x="365951" y="5320744"/>
          <a:ext cx="6120680" cy="601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3506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291361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14360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 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 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199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   　　　話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　　　　　　　　（　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　　　　　）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1" name="表 10"/>
          <p:cNvGraphicFramePr>
            <a:graphicFrameLocks noGrp="1"/>
          </p:cNvGraphicFramePr>
          <p:nvPr>
            <p:extLst/>
          </p:nvPr>
        </p:nvGraphicFramePr>
        <p:xfrm>
          <a:off x="365951" y="6001656"/>
          <a:ext cx="4176063" cy="1319961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606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 rowSpan="2"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98000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(</a:t>
                      </a:r>
                      <a:r>
                        <a:rPr kumimoji="1" lang="ja-JP" altLang="en-US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旧姓</a:t>
                      </a:r>
                      <a:r>
                        <a:rPr kumimoji="1" lang="en-US" altLang="ja-JP" sz="800" dirty="0" smtClean="0">
                          <a:latin typeface="ＭＳ 明朝" pitchFamily="17" charset="-128"/>
                          <a:ea typeface="ＭＳ 明朝" pitchFamily="17" charset="-128"/>
                        </a:rPr>
                        <a:t>)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12" name="表 11"/>
          <p:cNvGraphicFramePr>
            <a:graphicFrameLocks noGrp="1"/>
          </p:cNvGraphicFramePr>
          <p:nvPr>
            <p:extLst/>
          </p:nvPr>
        </p:nvGraphicFramePr>
        <p:xfrm>
          <a:off x="5334567" y="5992763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365951" y="7401328"/>
          <a:ext cx="3531600" cy="609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0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36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5040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3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  <a:p>
                      <a:pPr algn="dist">
                        <a:lnSpc>
                          <a:spcPts val="1200"/>
                        </a:lnSpc>
                      </a:pPr>
                      <a:r>
                        <a:rPr kumimoji="1" lang="ja-JP" altLang="en-US" sz="9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和西</a:t>
                      </a:r>
                      <a:r>
                        <a:rPr kumimoji="1" lang="ja-JP" altLang="en-US" sz="900" dirty="0" smtClean="0">
                          <a:latin typeface="+mn-ea"/>
                          <a:ea typeface="+mn-ea"/>
                        </a:rPr>
                        <a:t>　暦</a:t>
                      </a:r>
                      <a:endParaRPr kumimoji="1" lang="en-US" altLang="ja-JP" sz="9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332656" y="8064084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厚生労働大臣　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/>
          </p:nvPr>
        </p:nvGraphicFramePr>
        <p:xfrm>
          <a:off x="365951" y="8424124"/>
          <a:ext cx="6087384" cy="135341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17838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175028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1088740" y="1424608"/>
            <a:ext cx="3852428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理学療法士（作業療法士）免許申請書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140968" y="632520"/>
            <a:ext cx="2664296" cy="43204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>
            <p:extLst/>
          </p:nvPr>
        </p:nvGraphicFramePr>
        <p:xfrm>
          <a:off x="3461034" y="8615358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2" name="テキスト ボックス 1"/>
          <p:cNvSpPr txBox="1"/>
          <p:nvPr/>
        </p:nvSpPr>
        <p:spPr>
          <a:xfrm>
            <a:off x="1340768" y="5282843"/>
            <a:ext cx="36004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b="1" dirty="0" smtClean="0"/>
              <a:t>〒</a:t>
            </a:r>
            <a:endParaRPr kumimoji="1" lang="ja-JP" altLang="en-US" b="1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34923" y="2158904"/>
            <a:ext cx="618212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(</a:t>
            </a:r>
            <a:r>
              <a:rPr lang="ja-JP" altLang="en-US" sz="1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理学療法士及び作業療法士法附則第</a:t>
            </a:r>
            <a:r>
              <a:rPr lang="en-US" altLang="ja-JP" sz="1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2</a:t>
            </a:r>
            <a:r>
              <a:rPr lang="ja-JP" altLang="en-US" sz="1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項の規定により免許を受けようとする者にあっては、免許を得た国名及び年月日並びにその免許の種類</a:t>
            </a:r>
            <a:r>
              <a:rPr lang="en-US" altLang="ja-JP" sz="10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)</a:t>
            </a:r>
            <a:endParaRPr kumimoji="1" lang="ja-JP" altLang="en-US" sz="10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cxnSp>
        <p:nvCxnSpPr>
          <p:cNvPr id="23" name="直線コネクタ 22"/>
          <p:cNvCxnSpPr/>
          <p:nvPr/>
        </p:nvCxnSpPr>
        <p:spPr>
          <a:xfrm>
            <a:off x="692696" y="2648744"/>
            <a:ext cx="5780347" cy="0"/>
          </a:xfrm>
          <a:prstGeom prst="line">
            <a:avLst/>
          </a:prstGeom>
          <a:ln w="63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/>
          <p:cNvSpPr txBox="1"/>
          <p:nvPr/>
        </p:nvSpPr>
        <p:spPr>
          <a:xfrm>
            <a:off x="6531441" y="992560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様式第一号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（第一条の三関係）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27699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296652" y="6011924"/>
            <a:ext cx="6264696" cy="64807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上記の理学療法士（作業療法士）免許証を（</a:t>
            </a:r>
            <a:r>
              <a:rPr kumimoji="1" lang="ja-JP" altLang="en-US" sz="1500" dirty="0" smtClean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rPr>
              <a:t>き損・亡失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）したので、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1000"/>
              </a:lnSpc>
            </a:pPr>
            <a:endParaRPr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関係書類を添えて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免許証の再交付を申請します。</a:t>
            </a: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lnSpc>
                <a:spcPts val="400"/>
              </a:lnSpc>
            </a:pPr>
            <a:endParaRPr kumimoji="1" lang="en-US" altLang="ja-JP" sz="1500" b="1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>
              <a:spcBef>
                <a:spcPts val="300"/>
              </a:spcBef>
            </a:pPr>
            <a:r>
              <a:rPr lang="ja-JP" altLang="en-US" sz="8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　　　　　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年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月</a:t>
            </a:r>
            <a:r>
              <a:rPr lang="ja-JP" altLang="en-US" sz="1000" u="sng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　　　</a:t>
            </a:r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日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3" name="表 12"/>
          <p:cNvGraphicFramePr>
            <a:graphicFrameLocks noGrp="1"/>
          </p:cNvGraphicFramePr>
          <p:nvPr>
            <p:extLst/>
          </p:nvPr>
        </p:nvGraphicFramePr>
        <p:xfrm>
          <a:off x="404664" y="4448944"/>
          <a:ext cx="3615214" cy="643508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4332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87616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</a:tblGrid>
              <a:tr h="643508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生 年 月 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大　正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en-US" altLang="ja-JP" sz="800" dirty="0" smtClean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  <a:p>
                      <a:pPr algn="ctr">
                        <a:lnSpc>
                          <a:spcPts val="900"/>
                        </a:lnSpc>
                      </a:pPr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西　暦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72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sp>
        <p:nvSpPr>
          <p:cNvPr id="14" name="正方形/長方形 13"/>
          <p:cNvSpPr/>
          <p:nvPr/>
        </p:nvSpPr>
        <p:spPr>
          <a:xfrm>
            <a:off x="443930" y="7545288"/>
            <a:ext cx="3096344" cy="36004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150000"/>
              </a:lnSpc>
            </a:pP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厚生労働大臣</a:t>
            </a:r>
            <a:r>
              <a:rPr lang="ja-JP" altLang="en-US" sz="1500" b="1" dirty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</a:t>
            </a:r>
            <a:r>
              <a:rPr kumimoji="1"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 殿</a:t>
            </a:r>
            <a:endParaRPr kumimoji="1" lang="ja-JP" altLang="en-US" sz="1500" b="1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15" name="表 1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9852395"/>
              </p:ext>
            </p:extLst>
          </p:nvPr>
        </p:nvGraphicFramePr>
        <p:xfrm>
          <a:off x="365951" y="7977336"/>
          <a:ext cx="6087384" cy="158417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029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29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20880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保健所</a:t>
                      </a:r>
                      <a:r>
                        <a:rPr kumimoji="1" lang="ja-JP" altLang="en-US" sz="1000" smtClean="0">
                          <a:latin typeface="ＭＳ 明朝" pitchFamily="17" charset="-128"/>
                          <a:ea typeface="ＭＳ 明朝" pitchFamily="17" charset="-128"/>
                        </a:rPr>
                        <a:t>の受付印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375376"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" name="正方形/長方形 15"/>
          <p:cNvSpPr/>
          <p:nvPr/>
        </p:nvSpPr>
        <p:spPr>
          <a:xfrm>
            <a:off x="1095075" y="1511424"/>
            <a:ext cx="4667851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1500" b="1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理学療法士（作業療法士）免許証再交付申請書</a:t>
            </a:r>
            <a:endParaRPr kumimoji="1" lang="ja-JP" altLang="en-US" sz="15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6093296" y="128464"/>
            <a:ext cx="648072" cy="648072"/>
          </a:xfrm>
          <a:prstGeom prst="line">
            <a:avLst/>
          </a:prstGeom>
          <a:ln w="6350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正方形/長方形 18"/>
          <p:cNvSpPr/>
          <p:nvPr/>
        </p:nvSpPr>
        <p:spPr>
          <a:xfrm rot="2602444">
            <a:off x="6424791" y="377492"/>
            <a:ext cx="324000" cy="45719"/>
          </a:xfrm>
          <a:prstGeom prst="rect">
            <a:avLst/>
          </a:prstGeom>
          <a:noFill/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0" name="正方形/長方形 19"/>
          <p:cNvSpPr/>
          <p:nvPr/>
        </p:nvSpPr>
        <p:spPr>
          <a:xfrm>
            <a:off x="6165304" y="128464"/>
            <a:ext cx="648072" cy="14401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ホチキス位置</a:t>
            </a:r>
            <a:endParaRPr kumimoji="1" lang="ja-JP" altLang="en-US" sz="6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sp>
        <p:nvSpPr>
          <p:cNvPr id="21" name="正方形/長方形 20"/>
          <p:cNvSpPr/>
          <p:nvPr/>
        </p:nvSpPr>
        <p:spPr>
          <a:xfrm>
            <a:off x="3212976" y="560512"/>
            <a:ext cx="2664296" cy="43204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dist"/>
            <a:r>
              <a:rPr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収入印紙欄</a:t>
            </a:r>
            <a:endParaRPr lang="en-US" altLang="ja-JP" sz="1000" dirty="0" smtClean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  <a:p>
            <a:pPr algn="dist"/>
            <a:r>
              <a:rPr kumimoji="1" lang="ja-JP" altLang="en-US" sz="1000" dirty="0" smtClean="0">
                <a:solidFill>
                  <a:schemeClr val="tx1"/>
                </a:solidFill>
                <a:latin typeface="ＭＳ 明朝" pitchFamily="17" charset="-128"/>
                <a:ea typeface="ＭＳ 明朝" pitchFamily="17" charset="-128"/>
              </a:rPr>
              <a:t>（収入印紙は消印しないで下さい）</a:t>
            </a:r>
            <a:endParaRPr kumimoji="1" lang="ja-JP" altLang="en-US" sz="1000" dirty="0">
              <a:solidFill>
                <a:schemeClr val="tx1"/>
              </a:solidFill>
              <a:latin typeface="ＭＳ 明朝" pitchFamily="17" charset="-128"/>
              <a:ea typeface="ＭＳ 明朝" pitchFamily="17" charset="-128"/>
            </a:endParaRPr>
          </a:p>
        </p:txBody>
      </p:sp>
      <p:graphicFrame>
        <p:nvGraphicFramePr>
          <p:cNvPr id="22" name="表 21"/>
          <p:cNvGraphicFramePr>
            <a:graphicFrameLocks noGrp="1"/>
          </p:cNvGraphicFramePr>
          <p:nvPr/>
        </p:nvGraphicFramePr>
        <p:xfrm>
          <a:off x="3501049" y="8193360"/>
          <a:ext cx="936063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6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都道府県</a:t>
                      </a:r>
                      <a:endParaRPr kumimoji="1" lang="en-US" altLang="ja-JP" sz="9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900" dirty="0" smtClean="0">
                          <a:latin typeface="ＭＳ 明朝" pitchFamily="17" charset="-128"/>
                          <a:ea typeface="ＭＳ 明朝" pitchFamily="17" charset="-128"/>
                        </a:rPr>
                        <a:t>コード</a:t>
                      </a:r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54000" marR="54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9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36000" marB="36000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3" name="表 22"/>
          <p:cNvGraphicFramePr>
            <a:graphicFrameLocks noGrp="1"/>
          </p:cNvGraphicFramePr>
          <p:nvPr>
            <p:extLst/>
          </p:nvPr>
        </p:nvGraphicFramePr>
        <p:xfrm>
          <a:off x="407211" y="2000672"/>
          <a:ext cx="5758093" cy="4572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58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828000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440309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2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3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4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5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6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7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8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19"/>
                    </a:ext>
                  </a:extLst>
                </a:gridCol>
                <a:gridCol w="194400">
                  <a:extLst>
                    <a:ext uri="{9D8B030D-6E8A-4147-A177-3AD203B41FA5}">
                      <a16:colId xmlns:a16="http://schemas.microsoft.com/office/drawing/2014/main" val="20020"/>
                    </a:ext>
                  </a:extLst>
                </a:gridCol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　録　番　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第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登録年月日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昭　和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latin typeface="ＭＳ ゴシック" pitchFamily="49" charset="-128"/>
                          <a:ea typeface="ＭＳ ゴシック" pitchFamily="49" charset="-128"/>
                        </a:rPr>
                        <a:t>平　成</a:t>
                      </a:r>
                      <a:endParaRPr kumimoji="1" lang="en-US" altLang="ja-JP" sz="800" dirty="0" smtClean="0">
                        <a:latin typeface="ＭＳ ゴシック" pitchFamily="49" charset="-128"/>
                        <a:ea typeface="ＭＳ ゴシック" pitchFamily="49" charset="-128"/>
                      </a:endParaRPr>
                    </a:p>
                    <a:p>
                      <a:pPr algn="ctr">
                        <a:lnSpc>
                          <a:spcPts val="1000"/>
                        </a:lnSpc>
                      </a:pPr>
                      <a:r>
                        <a:rPr kumimoji="1" lang="ja-JP" altLang="en-US" sz="800" dirty="0" smtClean="0">
                          <a:solidFill>
                            <a:schemeClr val="tx1"/>
                          </a:solidFill>
                          <a:latin typeface="ＭＳ ゴシック" pitchFamily="49" charset="-128"/>
                          <a:ea typeface="ＭＳ ゴシック" pitchFamily="49" charset="-128"/>
                        </a:rPr>
                        <a:t>令　和</a:t>
                      </a:r>
                      <a:endParaRPr kumimoji="1" lang="ja-JP" altLang="en-US" sz="800" dirty="0">
                        <a:solidFill>
                          <a:schemeClr val="tx1"/>
                        </a:solidFill>
                        <a:latin typeface="ＭＳ ゴシック" pitchFamily="49" charset="-128"/>
                        <a:ea typeface="ＭＳ ゴシック" pitchFamily="49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25" name="表 24"/>
          <p:cNvGraphicFramePr>
            <a:graphicFrameLocks noGrp="1"/>
          </p:cNvGraphicFramePr>
          <p:nvPr>
            <p:extLst/>
          </p:nvPr>
        </p:nvGraphicFramePr>
        <p:xfrm>
          <a:off x="404663" y="5169024"/>
          <a:ext cx="6012668" cy="7416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00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6633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  <a:gridCol w="932661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8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09"/>
                    </a:ext>
                  </a:extLst>
                </a:gridCol>
                <a:gridCol w="197294">
                  <a:extLst>
                    <a:ext uri="{9D8B030D-6E8A-4147-A177-3AD203B41FA5}">
                      <a16:colId xmlns:a16="http://schemas.microsoft.com/office/drawing/2014/main" val="20010"/>
                    </a:ext>
                  </a:extLst>
                </a:gridCol>
                <a:gridCol w="2045237">
                  <a:extLst>
                    <a:ext uri="{9D8B030D-6E8A-4147-A177-3AD203B41FA5}">
                      <a16:colId xmlns:a16="http://schemas.microsoft.com/office/drawing/2014/main" val="20011"/>
                    </a:ext>
                  </a:extLst>
                </a:gridCol>
              </a:tblGrid>
              <a:tr h="37084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免　許　取　得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資　　　　　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昭　和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dirty="0" smtClean="0">
                          <a:latin typeface="+mn-ea"/>
                          <a:ea typeface="+mn-ea"/>
                        </a:rPr>
                        <a:t>平　成</a:t>
                      </a:r>
                      <a:endParaRPr kumimoji="1" lang="en-US" altLang="ja-JP" sz="800" dirty="0" smtClean="0">
                        <a:latin typeface="+mn-ea"/>
                        <a:ea typeface="+mn-ea"/>
                      </a:endParaRPr>
                    </a:p>
                    <a:p>
                      <a:pPr algn="ctr"/>
                      <a:r>
                        <a:rPr kumimoji="1" lang="ja-JP" altLang="en-US" sz="800" b="0" dirty="0" smtClean="0">
                          <a:solidFill>
                            <a:schemeClr val="tx1"/>
                          </a:solidFill>
                          <a:latin typeface="+mn-ea"/>
                          <a:ea typeface="+mn-ea"/>
                        </a:rPr>
                        <a:t>令　和</a:t>
                      </a:r>
                      <a:endParaRPr kumimoji="1" lang="ja-JP" altLang="en-US" sz="8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月　施行　第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回理学療法士（作業療法士）　試験合格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44000" marR="72000" marT="0" marB="0" anchor="ctr">
                    <a:lnL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 vMerge="1">
                  <a:txBody>
                    <a:bodyPr/>
                    <a:lstStyle/>
                    <a:p>
                      <a:endParaRPr kumimoji="1" lang="ja-JP" altLang="en-US" sz="1000" dirty="0"/>
                    </a:p>
                  </a:txBody>
                  <a:tcPr marL="0" marR="0" marT="0" marB="0" anchor="ctr"/>
                </a:tc>
                <a:tc gridSpan="11"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solidFill>
                            <a:schemeClr val="tx1"/>
                          </a:solidFill>
                          <a:latin typeface="ＭＳ 明朝" pitchFamily="17" charset="-128"/>
                          <a:ea typeface="ＭＳ 明朝" pitchFamily="17" charset="-128"/>
                        </a:rPr>
                        <a:t>（上記試験以外により免許を受けた者にあっては、その資格）</a:t>
                      </a:r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endParaRPr kumimoji="1" lang="ja-JP" altLang="en-US" sz="1000" b="0" dirty="0">
                        <a:solidFill>
                          <a:schemeClr val="tx1"/>
                        </a:solidFill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4" name="表 23"/>
          <p:cNvGraphicFramePr>
            <a:graphicFrameLocks noGrp="1"/>
          </p:cNvGraphicFramePr>
          <p:nvPr>
            <p:extLst/>
          </p:nvPr>
        </p:nvGraphicFramePr>
        <p:xfrm>
          <a:off x="404664" y="272480"/>
          <a:ext cx="2304256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8803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15212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060">
                <a:tc rowSpan="2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950" dirty="0" smtClean="0">
                          <a:latin typeface="ＭＳ 明朝" pitchFamily="17" charset="-128"/>
                          <a:ea typeface="ＭＳ 明朝" pitchFamily="17" charset="-128"/>
                        </a:rPr>
                        <a:t>厚生労働省記入欄</a:t>
                      </a:r>
                      <a:endParaRPr kumimoji="1" lang="ja-JP" altLang="en-US" sz="95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vert="eaVert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登録番号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0060">
                <a:tc vMerge="1"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再　交　付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l">
                        <a:lnSpc>
                          <a:spcPct val="150000"/>
                        </a:lnSpc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年　月　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dist">
                        <a:lnSpc>
                          <a:spcPct val="150000"/>
                        </a:lnSpc>
                      </a:pP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graphicFrame>
        <p:nvGraphicFramePr>
          <p:cNvPr id="29" name="表 28"/>
          <p:cNvGraphicFramePr>
            <a:graphicFrameLocks noGrp="1"/>
          </p:cNvGraphicFramePr>
          <p:nvPr>
            <p:extLst/>
          </p:nvPr>
        </p:nvGraphicFramePr>
        <p:xfrm>
          <a:off x="2780929" y="272480"/>
          <a:ext cx="3384375" cy="108012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338437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108012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0" name="表 29"/>
          <p:cNvGraphicFramePr>
            <a:graphicFrameLocks noGrp="1"/>
          </p:cNvGraphicFramePr>
          <p:nvPr>
            <p:extLst/>
          </p:nvPr>
        </p:nvGraphicFramePr>
        <p:xfrm>
          <a:off x="404664" y="2576736"/>
          <a:ext cx="2124249" cy="36004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1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398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24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60040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本  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（国籍）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108000" marR="108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都　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府　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graphicFrame>
        <p:nvGraphicFramePr>
          <p:cNvPr id="32" name="表 31"/>
          <p:cNvGraphicFramePr>
            <a:graphicFrameLocks noGrp="1"/>
          </p:cNvGraphicFramePr>
          <p:nvPr>
            <p:extLst/>
          </p:nvPr>
        </p:nvGraphicFramePr>
        <p:xfrm>
          <a:off x="5232848" y="3080792"/>
          <a:ext cx="1152064" cy="9576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576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78800">
                <a:tc rowSpan="2"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性　別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男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78800">
                <a:tc vMerge="1">
                  <a:txBody>
                    <a:bodyPr/>
                    <a:lstStyle/>
                    <a:p>
                      <a:endParaRPr kumimoji="1" lang="ja-JP" altLang="en-US" sz="800" dirty="0"/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女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3" name="テキスト ボックス 2"/>
          <p:cNvSpPr txBox="1"/>
          <p:nvPr/>
        </p:nvSpPr>
        <p:spPr>
          <a:xfrm>
            <a:off x="1344030" y="6822896"/>
            <a:ext cx="24136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/>
              <a:t>〒</a:t>
            </a:r>
            <a:endParaRPr kumimoji="1" lang="ja-JP" altLang="en-US" sz="800" dirty="0"/>
          </a:p>
        </p:txBody>
      </p:sp>
      <p:graphicFrame>
        <p:nvGraphicFramePr>
          <p:cNvPr id="26" name="表 25"/>
          <p:cNvGraphicFramePr>
            <a:graphicFrameLocks noGrp="1"/>
          </p:cNvGraphicFramePr>
          <p:nvPr>
            <p:extLst/>
          </p:nvPr>
        </p:nvGraphicFramePr>
        <p:xfrm>
          <a:off x="404663" y="3080792"/>
          <a:ext cx="4176064" cy="1130424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008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9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296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575664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16024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ふりがな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（氏）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（名）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94337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marL="0" marR="0" indent="0" algn="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8331">
                <a:tc>
                  <a:txBody>
                    <a:bodyPr/>
                    <a:lstStyle/>
                    <a:p>
                      <a:pPr algn="dist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通称名</a:t>
                      </a:r>
                      <a:endParaRPr kumimoji="1" lang="en-US" altLang="ja-JP" sz="1000" dirty="0" smtClean="0">
                        <a:latin typeface="ＭＳ 明朝" pitchFamily="17" charset="-128"/>
                        <a:ea typeface="ＭＳ 明朝" pitchFamily="17" charset="-128"/>
                      </a:endParaRPr>
                    </a:p>
                    <a:p>
                      <a:pPr algn="dist"/>
                      <a:endParaRPr kumimoji="1" lang="ja-JP" altLang="en-US" sz="8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sp>
        <p:nvSpPr>
          <p:cNvPr id="27" name="テキスト ボックス 26"/>
          <p:cNvSpPr txBox="1"/>
          <p:nvPr/>
        </p:nvSpPr>
        <p:spPr>
          <a:xfrm>
            <a:off x="6516329" y="909544"/>
            <a:ext cx="353943" cy="3528392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r>
              <a:rPr kumimoji="1" lang="ja-JP" altLang="en-US" sz="1100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様式第四号</a:t>
            </a:r>
            <a:r>
              <a:rPr kumimoji="1" lang="ja-JP" altLang="en-US" sz="1100" dirty="0" smtClean="0">
                <a:latin typeface="ＭＳ 明朝" panose="02020609040205080304" pitchFamily="17" charset="-128"/>
                <a:ea typeface="ＭＳ 明朝" panose="02020609040205080304" pitchFamily="17" charset="-128"/>
              </a:rPr>
              <a:t>（第六条関係）</a:t>
            </a:r>
            <a:endParaRPr kumimoji="1" lang="ja-JP" altLang="en-US" sz="1100" dirty="0">
              <a:latin typeface="ＭＳ 明朝" panose="02020609040205080304" pitchFamily="17" charset="-128"/>
              <a:ea typeface="ＭＳ 明朝" panose="02020609040205080304" pitchFamily="17" charset="-128"/>
            </a:endParaRPr>
          </a:p>
        </p:txBody>
      </p:sp>
      <p:graphicFrame>
        <p:nvGraphicFramePr>
          <p:cNvPr id="28" name="表 27"/>
          <p:cNvGraphicFramePr>
            <a:graphicFrameLocks noGrp="1"/>
          </p:cNvGraphicFramePr>
          <p:nvPr>
            <p:extLst/>
          </p:nvPr>
        </p:nvGraphicFramePr>
        <p:xfrm>
          <a:off x="411055" y="6681192"/>
          <a:ext cx="6003654" cy="889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64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7606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07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54924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965713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1617557">
                  <a:extLst>
                    <a:ext uri="{9D8B030D-6E8A-4147-A177-3AD203B41FA5}">
                      <a16:colId xmlns:a16="http://schemas.microsoft.com/office/drawing/2014/main" val="20007"/>
                    </a:ext>
                  </a:extLst>
                </a:gridCol>
              </a:tblGrid>
              <a:tr h="0">
                <a:tc gridSpan="7">
                  <a:txBody>
                    <a:bodyPr/>
                    <a:lstStyle/>
                    <a:p>
                      <a:pPr algn="dist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0" marB="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住   　　　所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都</a:t>
                      </a:r>
                      <a:endParaRPr kumimoji="1" lang="en-US" altLang="ja-JP" sz="1000" dirty="0" smtClean="0">
                        <a:latin typeface="+mn-ea"/>
                        <a:ea typeface="+mn-ea"/>
                      </a:endParaRPr>
                    </a:p>
                    <a:p>
                      <a:pPr algn="r"/>
                      <a:r>
                        <a:rPr kumimoji="1" lang="ja-JP" altLang="en-US" sz="1000" dirty="0" smtClean="0">
                          <a:latin typeface="+mn-ea"/>
                          <a:ea typeface="+mn-ea"/>
                        </a:rPr>
                        <a:t>府</a:t>
                      </a:r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道</a:t>
                      </a:r>
                      <a:endParaRPr kumimoji="1" lang="en-US" altLang="ja-JP" sz="1000" b="0" dirty="0" smtClean="0">
                        <a:latin typeface="+mn-ea"/>
                        <a:ea typeface="+mn-ea"/>
                      </a:endParaRPr>
                    </a:p>
                    <a:p>
                      <a:r>
                        <a:rPr kumimoji="1" lang="ja-JP" altLang="en-US" sz="1000" b="0" dirty="0" smtClean="0">
                          <a:latin typeface="+mn-ea"/>
                          <a:ea typeface="+mn-ea"/>
                        </a:rPr>
                        <a:t>県</a:t>
                      </a:r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60000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氏　　　　名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/>
                      <a:endParaRPr kumimoji="1" lang="ja-JP" altLang="en-US" sz="100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b="0" dirty="0">
                        <a:latin typeface="+mn-ea"/>
                        <a:ea typeface="+mn-ea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noFill/>
                      <a:prstDash val="sysDot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12700" cap="flat" cmpd="sng" algn="ctr">
                      <a:noFill/>
                      <a:prstDash val="sys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電　　　　話</a:t>
                      </a: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000" dirty="0" smtClean="0">
                          <a:latin typeface="ＭＳ 明朝" pitchFamily="17" charset="-128"/>
                          <a:ea typeface="ＭＳ 明朝" pitchFamily="17" charset="-128"/>
                        </a:rPr>
                        <a:t>（　　　）</a:t>
                      </a:r>
                      <a:endParaRPr kumimoji="1" lang="ja-JP" altLang="en-US" sz="1000" dirty="0">
                        <a:latin typeface="ＭＳ 明朝" pitchFamily="17" charset="-128"/>
                        <a:ea typeface="ＭＳ 明朝" pitchFamily="17" charset="-128"/>
                      </a:endParaRPr>
                    </a:p>
                  </a:txBody>
                  <a:tcPr marL="36000" marR="36000" marT="36000" marB="36000" anchor="ctr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7323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394</TotalTime>
  <Words>757</Words>
  <Application>Microsoft Office PowerPoint</Application>
  <PresentationFormat>A4 210 x 297 mm</PresentationFormat>
  <Paragraphs>134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ＭＳ Ｐゴシック</vt:lpstr>
      <vt:lpstr>ＭＳ ゴシック</vt:lpstr>
      <vt:lpstr>ＭＳ 明朝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厚生労働省ネットワークシステム</dc:creator>
  <cp:lastModifiedBy>麻生 剛平(asou-kouhei)</cp:lastModifiedBy>
  <cp:revision>78</cp:revision>
  <cp:lastPrinted>2017-10-18T08:01:01Z</cp:lastPrinted>
  <dcterms:created xsi:type="dcterms:W3CDTF">2012-07-31T06:58:12Z</dcterms:created>
  <dcterms:modified xsi:type="dcterms:W3CDTF">2020-12-07T06:00:31Z</dcterms:modified>
</cp:coreProperties>
</file>